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47" r:id="rId2"/>
    <p:sldId id="517" r:id="rId3"/>
    <p:sldId id="529" r:id="rId4"/>
    <p:sldId id="530" r:id="rId5"/>
    <p:sldId id="531" r:id="rId6"/>
    <p:sldId id="532" r:id="rId7"/>
    <p:sldId id="533" r:id="rId8"/>
    <p:sldId id="534" r:id="rId9"/>
    <p:sldId id="491" r:id="rId10"/>
    <p:sldId id="535" r:id="rId11"/>
  </p:sldIdLst>
  <p:sldSz cx="9144000" cy="5143500" type="screen16x9"/>
  <p:notesSz cx="6858000" cy="9144000"/>
  <p:embeddedFontLst>
    <p:embeddedFont>
      <p:font typeface="Open Sans bold" panose="020B0604020202020204" charset="0"/>
      <p:bold r:id="rId14"/>
    </p:embeddedFont>
    <p:embeddedFont>
      <p:font typeface="Open Sans Semibold" panose="020B0604020202020204" charset="0"/>
      <p:bold r:id="rId15"/>
      <p:boldItalic r:id="rId16"/>
    </p:embeddedFont>
    <p:embeddedFont>
      <p:font typeface="Franklin Gothic Demi Cond" panose="020B0706030402020204" pitchFamily="34" charset="0"/>
      <p:regular r:id="rId17"/>
    </p:embeddedFont>
    <p:embeddedFont>
      <p:font typeface="Open Sans Extrabold" panose="020B0604020202020204" charset="0"/>
      <p:bold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Franklin Gothic Book" panose="020B0503020102020204" pitchFamily="34" charset="0"/>
      <p:regular r:id="rId24"/>
      <p:italic r:id="rId25"/>
    </p:embeddedFont>
    <p:embeddedFont>
      <p:font typeface="Franklin Gothic Medium" panose="020B0603020102020204" pitchFamily="34" charset="0"/>
      <p:regular r:id="rId26"/>
      <p:italic r:id="rId27"/>
    </p:embeddedFont>
    <p:embeddedFont>
      <p:font typeface="Tahoma" panose="020B0604030504040204" pitchFamily="34" charset="0"/>
      <p:regular r:id="rId28"/>
      <p:bold r:id="rId29"/>
    </p:embeddedFont>
    <p:embeddedFont>
      <p:font typeface="PT Sans" panose="020B0604020202020204" charset="-52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" panose="020B0604020202020204" charset="0"/>
      <p:regular r:id="rId38"/>
      <p:bold r:id="rId39"/>
      <p:italic r:id="rId40"/>
      <p:boldItalic r:id="rId41"/>
    </p:embeddedFont>
    <p:embeddedFont>
      <p:font typeface="MS PGothic" panose="020B0600070205080204" pitchFamily="34" charset="-128"/>
      <p:regular r:id="rId4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154" d="100"/>
          <a:sy n="154" d="100"/>
        </p:scale>
        <p:origin x="70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0666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766338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3176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4128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3017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35425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770733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55243" y="598376"/>
            <a:ext cx="4152761" cy="8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kumimoji="0" lang="en-JM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165921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>
                <a:solidFill>
                  <a:schemeClr val="bg1"/>
                </a:solidFill>
              </a:rPr>
              <a:t>ЖК “Smart House”, ул. Машиностроительная, 41 (м.Берестейская)</a:t>
            </a: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бул. Дарницкий, </a:t>
            </a:r>
            <a:r>
              <a:rPr lang="ru-RU" sz="1200" dirty="0" smtClean="0">
                <a:solidFill>
                  <a:schemeClr val="bg1"/>
                </a:solidFill>
              </a:rPr>
              <a:t>8В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+38 044 599 01 79</a:t>
            </a:r>
          </a:p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info@iteducate.com.ua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4"/>
          <p:cNvCxnSpPr/>
          <p:nvPr/>
        </p:nvCxnSpPr>
        <p:spPr>
          <a:xfrm>
            <a:off x="5652120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ижний колонтитул 9"/>
          <p:cNvSpPr>
            <a:spLocks noGrp="1"/>
          </p:cNvSpPr>
          <p:nvPr>
            <p:ph type="ftr" sz="quarter" idx="65"/>
          </p:nvPr>
        </p:nvSpPr>
        <p:spPr>
          <a:xfrm>
            <a:off x="3124202" y="4781551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51805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Таблицы </a:t>
            </a:r>
            <a:r>
              <a:rPr lang="ru-RU" sz="2800" b="1" dirty="0">
                <a:latin typeface="+mj-lt"/>
              </a:rPr>
              <a:t>и списки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Создание таблиц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79264" y="1687232"/>
            <a:ext cx="100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Контейнер таблицы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558426" y="1306781"/>
            <a:ext cx="4046022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Тег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является основным контейнером, в который помещается таблица.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Таблицы используются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когда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необходимо отобразить "табличные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данные", например, информацию, логически упорядоченную в столбцы 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строки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 помощью таблицы можно построить весь каркас сайта, но такой подход не рекомендован к использованию.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7802" y="2486718"/>
            <a:ext cx="2596645" cy="1229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&gt;Hello!&lt;/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table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256469" y="1915232"/>
            <a:ext cx="1004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Строка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60103" y="3704062"/>
            <a:ext cx="1004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Ячейка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9" name="Прямая со стрелкой 8"/>
          <p:cNvCxnSpPr/>
          <p:nvPr/>
        </p:nvCxnSpPr>
        <p:spPr>
          <a:xfrm>
            <a:off x="1528321" y="2151476"/>
            <a:ext cx="288032" cy="37460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8"/>
          <p:cNvCxnSpPr/>
          <p:nvPr/>
        </p:nvCxnSpPr>
        <p:spPr>
          <a:xfrm flipH="1">
            <a:off x="2404267" y="2210452"/>
            <a:ext cx="1080120" cy="612823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8"/>
          <p:cNvCxnSpPr/>
          <p:nvPr/>
        </p:nvCxnSpPr>
        <p:spPr>
          <a:xfrm flipH="1" flipV="1">
            <a:off x="2726124" y="3223178"/>
            <a:ext cx="758263" cy="493364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Таблицы </a:t>
            </a:r>
            <a:r>
              <a:rPr lang="ru-RU" sz="2800" b="1" dirty="0">
                <a:latin typeface="+mj-lt"/>
              </a:rPr>
              <a:t>и списки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Строки и ячейки в таблицах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2"/>
            <a:ext cx="8079430" cy="615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Любая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таблица состоит из строк и ячеек, которые задаются с помощью тегов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td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сделать ячейку заглавной, используется тег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25" name="Прямая со стрелкой 8"/>
          <p:cNvCxnSpPr>
            <a:stCxn id="27" idx="6"/>
            <a:endCxn id="33" idx="2"/>
          </p:cNvCxnSpPr>
          <p:nvPr/>
        </p:nvCxnSpPr>
        <p:spPr>
          <a:xfrm>
            <a:off x="4247964" y="2778842"/>
            <a:ext cx="1214034" cy="119181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774052" y="2042127"/>
            <a:ext cx="2700300" cy="2382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="1"&gt;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 err="1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 err="1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 err="1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table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400" dirty="0"/>
          </a:p>
        </p:txBody>
      </p:sp>
      <p:cxnSp>
        <p:nvCxnSpPr>
          <p:cNvPr id="22" name="Прямая со стрелкой 8"/>
          <p:cNvCxnSpPr>
            <a:stCxn id="31" idx="6"/>
            <a:endCxn id="34" idx="2"/>
          </p:cNvCxnSpPr>
          <p:nvPr/>
        </p:nvCxnSpPr>
        <p:spPr>
          <a:xfrm flipV="1">
            <a:off x="4247964" y="3599027"/>
            <a:ext cx="1214034" cy="96363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/>
          <a:srcRect l="45318" t="9231" r="45347" b="77451"/>
          <a:stretch/>
        </p:blipFill>
        <p:spPr>
          <a:xfrm>
            <a:off x="5662596" y="2587327"/>
            <a:ext cx="1707239" cy="136998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123728" y="2319722"/>
            <a:ext cx="2124236" cy="1834787"/>
            <a:chOff x="2123728" y="2319722"/>
            <a:chExt cx="2124236" cy="1870484"/>
          </a:xfrm>
        </p:grpSpPr>
        <p:sp>
          <p:nvSpPr>
            <p:cNvPr id="27" name="Oval 26"/>
            <p:cNvSpPr/>
            <p:nvPr/>
          </p:nvSpPr>
          <p:spPr>
            <a:xfrm>
              <a:off x="2123728" y="2319722"/>
              <a:ext cx="2124236" cy="936104"/>
            </a:xfrm>
            <a:prstGeom prst="ellipse">
              <a:avLst/>
            </a:prstGeom>
            <a:noFill/>
            <a:ln w="3175"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123728" y="3254102"/>
              <a:ext cx="2124236" cy="936104"/>
            </a:xfrm>
            <a:prstGeom prst="ellipse">
              <a:avLst/>
            </a:prstGeom>
            <a:noFill/>
            <a:ln w="3175"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/>
          <p:cNvSpPr/>
          <p:nvPr/>
        </p:nvSpPr>
        <p:spPr>
          <a:xfrm>
            <a:off x="5461998" y="2438903"/>
            <a:ext cx="2124236" cy="918239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461998" y="3139907"/>
            <a:ext cx="2124236" cy="918239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677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Таблицы </a:t>
            </a:r>
            <a:r>
              <a:rPr lang="ru-RU" sz="2800" b="1" dirty="0">
                <a:latin typeface="+mj-lt"/>
              </a:rPr>
              <a:t>и списки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Атрибуты таблицы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047681"/>
              </p:ext>
            </p:extLst>
          </p:nvPr>
        </p:nvGraphicFramePr>
        <p:xfrm>
          <a:off x="525019" y="1306782"/>
          <a:ext cx="8079430" cy="3085869"/>
        </p:xfrm>
        <a:graphic>
          <a:graphicData uri="http://schemas.openxmlformats.org/drawingml/2006/table">
            <a:tbl>
              <a:tblPr firstRow="1" bandRow="1"/>
              <a:tblGrid>
                <a:gridCol w="1850737"/>
                <a:gridCol w="3528392"/>
                <a:gridCol w="2700301"/>
              </a:tblGrid>
              <a:tr h="37694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Атрибут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Назначение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Аналог в 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CSS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56398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align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Выравнивание таблицы относительно родительского элемента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margin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: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auto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39604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bgcolor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/ background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фоновый цвет/рисунок в таблице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background-image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: </a:t>
                      </a:r>
                      <a:r>
                        <a:rPr lang="en-US" sz="1400" dirty="0" err="1" smtClean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url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()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background-color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: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#f00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7124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border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толщина рамки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border-width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: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1px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7124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bordercolor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цвет рамки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border-color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: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blue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339059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cellpadding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отступ от рамки до содержимого ячейки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padding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: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10px</a:t>
                      </a:r>
                      <a:r>
                        <a:rPr lang="en-US" sz="1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для 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td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)</a:t>
                      </a:r>
                    </a:p>
                  </a:txBody>
                  <a:tcPr/>
                </a:tc>
              </a:tr>
              <a:tr h="339059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cellspacing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расстояние между ячейками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border-spacing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: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auto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339059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width</a:t>
                      </a:r>
                      <a:r>
                        <a:rPr lang="ru-RU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/ </a:t>
                      </a:r>
                      <a:r>
                        <a:rPr lang="en-US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height 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ширина/высота таблицы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width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: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1px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;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height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: </a:t>
                      </a:r>
                      <a:r>
                        <a:rPr lang="en-US" sz="1400" dirty="0" smtClean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</a:rPr>
                        <a:t>1px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085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Таблицы </a:t>
            </a:r>
            <a:r>
              <a:rPr lang="ru-RU" sz="2800" b="1" dirty="0">
                <a:latin typeface="+mj-lt"/>
              </a:rPr>
              <a:t>и списки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Объединение ячеек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64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объединения двух и более ячеек в одну используются атрибуты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colspan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rowspan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тега &lt;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td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9592" y="1953563"/>
            <a:ext cx="3214700" cy="2382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="1"&gt;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colspan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="2"&gt;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rowspan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="2"&gt;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table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l="41749" t="9189" r="41688" b="70780"/>
          <a:stretch/>
        </p:blipFill>
        <p:spPr>
          <a:xfrm>
            <a:off x="5400092" y="2759493"/>
            <a:ext cx="2196244" cy="1494091"/>
          </a:xfrm>
          <a:prstGeom prst="rect">
            <a:avLst/>
          </a:prstGeom>
        </p:spPr>
      </p:pic>
      <p:cxnSp>
        <p:nvCxnSpPr>
          <p:cNvPr id="16" name="Прямая со стрелкой 8"/>
          <p:cNvCxnSpPr>
            <a:endCxn id="6" idx="3"/>
          </p:cNvCxnSpPr>
          <p:nvPr/>
        </p:nvCxnSpPr>
        <p:spPr>
          <a:xfrm>
            <a:off x="4003164" y="2806302"/>
            <a:ext cx="3593172" cy="700237"/>
          </a:xfrm>
          <a:prstGeom prst="bentConnector5">
            <a:avLst>
              <a:gd name="adj1" fmla="val 19439"/>
              <a:gd name="adj2" fmla="val 239331"/>
              <a:gd name="adj3" fmla="val 106362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8"/>
          <p:cNvCxnSpPr/>
          <p:nvPr/>
        </p:nvCxnSpPr>
        <p:spPr>
          <a:xfrm>
            <a:off x="4010784" y="2577702"/>
            <a:ext cx="2073384" cy="181791"/>
          </a:xfrm>
          <a:prstGeom prst="bentConnector3">
            <a:avLst>
              <a:gd name="adj1" fmla="val 99799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8"/>
          <p:cNvCxnSpPr/>
          <p:nvPr/>
        </p:nvCxnSpPr>
        <p:spPr>
          <a:xfrm flipH="1">
            <a:off x="3203848" y="2101174"/>
            <a:ext cx="675340" cy="35568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887924" y="1847963"/>
            <a:ext cx="244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Количество ячеек, которое необходимо объединить 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927939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Таблицы </a:t>
            </a:r>
            <a:r>
              <a:rPr lang="ru-RU" sz="2800" b="1" dirty="0">
                <a:latin typeface="+mj-lt"/>
              </a:rPr>
              <a:t>и списки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Теги, допустимые в таблицах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74766"/>
              </p:ext>
            </p:extLst>
          </p:nvPr>
        </p:nvGraphicFramePr>
        <p:xfrm>
          <a:off x="525019" y="1306782"/>
          <a:ext cx="8115433" cy="2910888"/>
        </p:xfrm>
        <a:graphic>
          <a:graphicData uri="http://schemas.openxmlformats.org/drawingml/2006/table">
            <a:tbl>
              <a:tblPr firstRow="1" bandRow="1"/>
              <a:tblGrid>
                <a:gridCol w="1999806"/>
                <a:gridCol w="6115627"/>
              </a:tblGrid>
              <a:tr h="37694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Тег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Назначение</a:t>
                      </a:r>
                    </a:p>
                  </a:txBody>
                  <a:tcPr/>
                </a:tc>
              </a:tr>
              <a:tr h="56398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&lt;caption&gt;&lt;/caption&gt;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предназначен для создания заголовка к таблице и может размещаться только внутри контейнера &lt;</a:t>
                      </a:r>
                      <a:r>
                        <a:rPr kumimoji="0" lang="ru-RU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table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 сразу после открывающего тега</a:t>
                      </a:r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&lt;col&gt;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задает характеристики одного или нескольких столбцов таблицы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7124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colgroup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&gt;&lt;/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colgroup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задает характеристики одного или нескольких столбцов таблицы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7124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tbody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&gt;&lt;/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tbody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предназначен для хранения одной или нескольких строк таблицы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339059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thead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&gt;&lt;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/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thead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предназначен для хранения одной или нескольких строк, которые расположатся вверху таблицы</a:t>
                      </a:r>
                    </a:p>
                  </a:txBody>
                  <a:tcPr/>
                </a:tc>
              </a:tr>
              <a:tr h="339059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tfoot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&gt;&lt;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/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tfoot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предназначен для хранения одной или нескольких строк, которые расположатся внизу таблицы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71203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Таблицы </a:t>
            </a:r>
            <a:r>
              <a:rPr lang="ru-RU" sz="2800" b="1" dirty="0">
                <a:latin typeface="+mj-lt"/>
              </a:rPr>
              <a:t>и списки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Списки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4139952" y="1306781"/>
            <a:ext cx="4464496" cy="3065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Список — взаимосвязанный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набор отдельных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элементов,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которые начинаются с маркера или цифры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можно создать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упорядоченный (тег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ol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ol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или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неупорядоченный (тег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ul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ul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список. Элементы списков вкладываются в тег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&lt;li&gt;&lt;/li&gt;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8800" y="1568582"/>
            <a:ext cx="2052228" cy="12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three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ol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6174" y="2798406"/>
            <a:ext cx="2031810" cy="1229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three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ul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l="1383" t="67850" r="92120" b="9401"/>
          <a:stretch/>
        </p:blipFill>
        <p:spPr>
          <a:xfrm>
            <a:off x="2699792" y="1652276"/>
            <a:ext cx="1188132" cy="234026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6150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Таблицы </a:t>
            </a:r>
            <a:r>
              <a:rPr lang="ru-RU" sz="2800" b="1" dirty="0">
                <a:latin typeface="+mj-lt"/>
              </a:rPr>
              <a:t>и списки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Атрибут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type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63168"/>
              </p:ext>
            </p:extLst>
          </p:nvPr>
        </p:nvGraphicFramePr>
        <p:xfrm>
          <a:off x="561023" y="1306782"/>
          <a:ext cx="5415133" cy="3108068"/>
        </p:xfrm>
        <a:graphic>
          <a:graphicData uri="http://schemas.openxmlformats.org/drawingml/2006/table">
            <a:tbl>
              <a:tblPr firstRow="1" bandRow="1"/>
              <a:tblGrid>
                <a:gridCol w="1008380"/>
                <a:gridCol w="1814465"/>
                <a:gridCol w="2592288"/>
              </a:tblGrid>
              <a:tr h="36486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Список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Значение атрибута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Описание</a:t>
                      </a:r>
                    </a:p>
                  </a:txBody>
                  <a:tcPr/>
                </a:tc>
              </a:tr>
              <a:tr h="286464">
                <a:tc rowSpan="5"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ol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&gt;&lt;/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ol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“1”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арабские числа</a:t>
                      </a:r>
                    </a:p>
                  </a:txBody>
                  <a:tcPr/>
                </a:tc>
              </a:tr>
              <a:tr h="2864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“A”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прописные латинские буквы</a:t>
                      </a:r>
                    </a:p>
                  </a:txBody>
                  <a:tcPr/>
                </a:tc>
              </a:tr>
              <a:tr h="2864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“a”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строчные латинские буквы</a:t>
                      </a:r>
                    </a:p>
                  </a:txBody>
                  <a:tcPr/>
                </a:tc>
              </a:tr>
              <a:tr h="2864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“I”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прописные римские числа</a:t>
                      </a:r>
                    </a:p>
                  </a:txBody>
                  <a:tcPr/>
                </a:tc>
              </a:tr>
              <a:tr h="2864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“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i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”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строчные римские числа</a:t>
                      </a:r>
                    </a:p>
                  </a:txBody>
                  <a:tcPr/>
                </a:tc>
              </a:tr>
              <a:tr h="286464">
                <a:tc rowSpan="4"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ul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&gt;&lt;/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ul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“disc”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uk-UA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маркер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ы</a:t>
                      </a:r>
                      <a:r>
                        <a:rPr kumimoji="0" lang="uk-UA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в виде круга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864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“circle”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маркеры в виде окружности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864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“square”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маркеры в виде квадрата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864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list-style-image: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url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()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Картинка в качестве маркера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 Placeholder 5"/>
          <p:cNvSpPr txBox="1">
            <a:spLocks/>
          </p:cNvSpPr>
          <p:nvPr/>
        </p:nvSpPr>
        <p:spPr>
          <a:xfrm>
            <a:off x="6156176" y="1306781"/>
            <a:ext cx="2448272" cy="31080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выбора стиля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маркера в списках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используется атрибут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type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Вид маркеров может незначительно различаться в разных браузерах, а также при смене шрифта и размера текста.</a:t>
            </a:r>
          </a:p>
        </p:txBody>
      </p:sp>
    </p:spTree>
    <p:extLst>
      <p:ext uri="{BB962C8B-B14F-4D97-AF65-F5344CB8AC3E}">
        <p14:creationId xmlns:p14="http://schemas.microsoft.com/office/powerpoint/2010/main" val="215090039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54054</TotalTime>
  <Words>704</Words>
  <Application>Microsoft Office PowerPoint</Application>
  <PresentationFormat>On-screen Show (16:9)</PresentationFormat>
  <Paragraphs>155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9" baseType="lpstr">
      <vt:lpstr>Open Sans bold</vt:lpstr>
      <vt:lpstr>Nexa Bold</vt:lpstr>
      <vt:lpstr>Myriad Arabic</vt:lpstr>
      <vt:lpstr>Open Sans Semibold</vt:lpstr>
      <vt:lpstr>Franklin Gothic Demi Cond</vt:lpstr>
      <vt:lpstr>Arial</vt:lpstr>
      <vt:lpstr>Times New Roman</vt:lpstr>
      <vt:lpstr>Open Sans Extrabold</vt:lpstr>
      <vt:lpstr>Mission Gothic Black</vt:lpstr>
      <vt:lpstr>Consolas</vt:lpstr>
      <vt:lpstr>Mission Gothic Regular</vt:lpstr>
      <vt:lpstr>Franklin Gothic Book</vt:lpstr>
      <vt:lpstr>Franklin Gothic Medium</vt:lpstr>
      <vt:lpstr>Tahoma</vt:lpstr>
      <vt:lpstr>PT Sans</vt:lpstr>
      <vt:lpstr>Calibri</vt:lpstr>
      <vt:lpstr>Open Sans</vt:lpstr>
      <vt:lpstr>MS PGothic</vt:lpstr>
      <vt:lpstr>Office Theme</vt:lpstr>
      <vt:lpstr>PowerPoint Presentation</vt:lpstr>
      <vt:lpstr>Таблицы и списки</vt:lpstr>
      <vt:lpstr>Таблицы и списки</vt:lpstr>
      <vt:lpstr>Таблицы и списки</vt:lpstr>
      <vt:lpstr>Таблицы и списки</vt:lpstr>
      <vt:lpstr>Таблицы и списки</vt:lpstr>
      <vt:lpstr>Таблицы и списки</vt:lpstr>
      <vt:lpstr>Таблицы и списки</vt:lpstr>
      <vt:lpstr>Q&amp;A</vt:lpstr>
      <vt:lpstr>PowerPoint Presentation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Ivan Nicheporuk</cp:lastModifiedBy>
  <cp:revision>934</cp:revision>
  <dcterms:created xsi:type="dcterms:W3CDTF">2013-04-14T18:18:29Z</dcterms:created>
  <dcterms:modified xsi:type="dcterms:W3CDTF">2019-04-22T13:40:16Z</dcterms:modified>
</cp:coreProperties>
</file>